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235"/>
    <p:restoredTop sz="94192"/>
  </p:normalViewPr>
  <p:slideViewPr>
    <p:cSldViewPr snapToGrid="0" snapToObjects="1">
      <p:cViewPr varScale="1">
        <p:scale>
          <a:sx n="62" d="100"/>
          <a:sy n="62" d="100"/>
        </p:scale>
        <p:origin x="1240" y="192"/>
      </p:cViewPr>
      <p:guideLst/>
    </p:cSldViewPr>
  </p:slideViewPr>
  <p:outlineViewPr>
    <p:cViewPr>
      <p:scale>
        <a:sx n="33" d="100"/>
        <a:sy n="33" d="100"/>
      </p:scale>
      <p:origin x="0" y="0"/>
    </p:cViewPr>
  </p:outlineViewPr>
  <p:notesTextViewPr>
    <p:cViewPr>
      <p:scale>
        <a:sx n="30" d="100"/>
        <a:sy n="3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7.png"/><Relationship Id="rId7"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0.png"/></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r>
              <a:rPr lang="en-GB" dirty="0">
                <a:solidFill>
                  <a:srgbClr val="0070C0"/>
                </a:solidFill>
                <a:latin typeface="Gill Sans MT" panose="020B0502020104020203" pitchFamily="34" charset="77"/>
              </a:rPr>
              <a:t>`</a:t>
            </a:r>
            <a:endParaRPr dirty="0">
              <a:solidFill>
                <a:srgbClr val="0070C0"/>
              </a:solidFill>
              <a:latin typeface="Gill Sans MT" panose="020B0502020104020203" pitchFamily="34" charset="77"/>
            </a:endParaRP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683819" y="3226831"/>
            <a:ext cx="6020879"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39</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8th July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10931" y="1309202"/>
            <a:ext cx="159659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fade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127768"/>
            <a:ext cx="12999688" cy="133369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sunlight began to </a:t>
            </a:r>
            <a:r>
              <a:rPr lang="en-GB" b="1" dirty="0">
                <a:latin typeface="Gill Sans MT" panose="020B0502020104020203" pitchFamily="34" charset="77"/>
              </a:rPr>
              <a:t>fade</a:t>
            </a:r>
            <a:r>
              <a:rPr lang="en-GB" dirty="0">
                <a:latin typeface="Gill Sans MT" panose="020B0502020104020203" pitchFamily="34" charset="77"/>
              </a:rPr>
              <a:t>, casting shadows across the playground. </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(fade)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879474022"/>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brighten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colours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vanish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darken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1324B444-83FF-E056-6138-B8E50E39468C}"/>
              </a:ext>
            </a:extLst>
          </p:cNvPr>
          <p:cNvSpPr txBox="1"/>
          <p:nvPr/>
        </p:nvSpPr>
        <p:spPr>
          <a:xfrm>
            <a:off x="713312" y="4116741"/>
            <a:ext cx="654165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When a coloured object fades or when the light fades it, it gradually becomes paler.</a:t>
            </a:r>
          </a:p>
        </p:txBody>
      </p:sp>
      <p:pic>
        <p:nvPicPr>
          <p:cNvPr id="3" name="Picture 2">
            <a:extLst>
              <a:ext uri="{FF2B5EF4-FFF2-40B4-BE49-F238E27FC236}">
                <a16:creationId xmlns:a16="http://schemas.microsoft.com/office/drawing/2014/main" id="{005AB672-4753-FD49-723B-0EB0C7F66ED1}"/>
              </a:ext>
            </a:extLst>
          </p:cNvPr>
          <p:cNvPicPr>
            <a:picLocks noChangeAspect="1"/>
          </p:cNvPicPr>
          <p:nvPr/>
        </p:nvPicPr>
        <p:blipFill>
          <a:blip r:embed="rId4"/>
          <a:stretch>
            <a:fillRect/>
          </a:stretch>
        </p:blipFill>
        <p:spPr>
          <a:xfrm>
            <a:off x="8569627" y="2630127"/>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42178" y="1309202"/>
            <a:ext cx="153407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lurk</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72521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Ron </a:t>
            </a:r>
            <a:r>
              <a:rPr lang="en-GB" sz="4000" b="1" dirty="0">
                <a:solidFill>
                  <a:schemeClr val="accent2"/>
                </a:solidFill>
                <a:latin typeface="Gill Sans MT" panose="020B0502020104020203" pitchFamily="34" charset="77"/>
              </a:rPr>
              <a:t>lurked</a:t>
            </a:r>
            <a:r>
              <a:rPr lang="en-GB" sz="4000" dirty="0">
                <a:solidFill>
                  <a:schemeClr val="accent2"/>
                </a:solidFill>
                <a:latin typeface="Gill Sans MT" panose="020B0502020104020203" pitchFamily="34" charset="77"/>
              </a:rPr>
              <a:t> behind the tree before he had to come in.</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lurk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559942834"/>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work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prowl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quietly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687B4066-F31E-8400-5CD0-F1EE680C2D89}"/>
              </a:ext>
            </a:extLst>
          </p:cNvPr>
          <p:cNvSpPr txBox="1"/>
          <p:nvPr/>
        </p:nvSpPr>
        <p:spPr>
          <a:xfrm>
            <a:off x="267863" y="3876821"/>
            <a:ext cx="7017150"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someone lurks somewhere, they wait there secretly so that they cannot be seen, usually because they intend to do something bad.</a:t>
            </a:r>
          </a:p>
        </p:txBody>
      </p:sp>
      <p:pic>
        <p:nvPicPr>
          <p:cNvPr id="3" name="Picture 2">
            <a:extLst>
              <a:ext uri="{FF2B5EF4-FFF2-40B4-BE49-F238E27FC236}">
                <a16:creationId xmlns:a16="http://schemas.microsoft.com/office/drawing/2014/main" id="{6DF280C1-D411-CB0C-F21A-B1711FCDB334}"/>
              </a:ext>
            </a:extLst>
          </p:cNvPr>
          <p:cNvPicPr>
            <a:picLocks noChangeAspect="1"/>
          </p:cNvPicPr>
          <p:nvPr/>
        </p:nvPicPr>
        <p:blipFill>
          <a:blip r:embed="rId4"/>
          <a:stretch>
            <a:fillRect/>
          </a:stretch>
        </p:blipFill>
        <p:spPr>
          <a:xfrm>
            <a:off x="8336145" y="2795265"/>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65332" y="1339979"/>
            <a:ext cx="2261838"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merge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5112" y="655476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Crosby asked the class to </a:t>
            </a:r>
            <a:r>
              <a:rPr lang="en-GB" b="1" dirty="0"/>
              <a:t>merge</a:t>
            </a:r>
            <a:r>
              <a:rPr lang="en-GB" dirty="0"/>
              <a:t> their ideas.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merge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8496958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608978">
                  <a:extLst>
                    <a:ext uri="{9D8B030D-6E8A-4147-A177-3AD203B41FA5}">
                      <a16:colId xmlns:a16="http://schemas.microsoft.com/office/drawing/2014/main" val="3334831431"/>
                    </a:ext>
                  </a:extLst>
                </a:gridCol>
                <a:gridCol w="259089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blend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together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discount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effortlessly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A5ECE700-BAFD-9326-43C8-CD6E43EDF17F}"/>
              </a:ext>
            </a:extLst>
          </p:cNvPr>
          <p:cNvSpPr txBox="1"/>
          <p:nvPr/>
        </p:nvSpPr>
        <p:spPr>
          <a:xfrm flipH="1">
            <a:off x="629286" y="3966923"/>
            <a:ext cx="7085533"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one thing merges with another, or is merged with another, they combine or come together to make one whole thing.</a:t>
            </a:r>
          </a:p>
        </p:txBody>
      </p:sp>
      <p:pic>
        <p:nvPicPr>
          <p:cNvPr id="4" name="Picture 3">
            <a:extLst>
              <a:ext uri="{FF2B5EF4-FFF2-40B4-BE49-F238E27FC236}">
                <a16:creationId xmlns:a16="http://schemas.microsoft.com/office/drawing/2014/main" id="{979F25F5-EF65-C4EE-8D71-B48CFCE49670}"/>
              </a:ext>
            </a:extLst>
          </p:cNvPr>
          <p:cNvPicPr>
            <a:picLocks noChangeAspect="1"/>
          </p:cNvPicPr>
          <p:nvPr/>
        </p:nvPicPr>
        <p:blipFill>
          <a:blip r:embed="rId4"/>
          <a:stretch>
            <a:fillRect/>
          </a:stretch>
        </p:blipFill>
        <p:spPr>
          <a:xfrm>
            <a:off x="8472945" y="2662228"/>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64891" y="1309202"/>
            <a:ext cx="2888612"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plunder</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5" name="The was a tear in Freddie’s new school jumper."/>
          <p:cNvSpPr txBox="1"/>
          <p:nvPr/>
        </p:nvSpPr>
        <p:spPr>
          <a:xfrm>
            <a:off x="0" y="6650872"/>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Mr Jenkins told the class not to </a:t>
            </a:r>
            <a:r>
              <a:rPr lang="en-GB" b="1" dirty="0">
                <a:latin typeface="Gill Sans MT" panose="020B0502020104020203" pitchFamily="34" charset="77"/>
              </a:rPr>
              <a:t>plunder</a:t>
            </a:r>
            <a:r>
              <a:rPr lang="en-GB" dirty="0">
                <a:latin typeface="Gill Sans MT" panose="020B0502020104020203" pitchFamily="34" charset="77"/>
              </a:rPr>
              <a:t> the art supplies.</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plun-der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02539501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graft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greedily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loot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thunder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brutal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8" name="TextBox 7">
            <a:extLst>
              <a:ext uri="{FF2B5EF4-FFF2-40B4-BE49-F238E27FC236}">
                <a16:creationId xmlns:a16="http://schemas.microsoft.com/office/drawing/2014/main" id="{964C297D-7732-0DF4-E8F7-BE2C327521B3}"/>
              </a:ext>
            </a:extLst>
          </p:cNvPr>
          <p:cNvSpPr txBox="1"/>
          <p:nvPr/>
        </p:nvSpPr>
        <p:spPr>
          <a:xfrm>
            <a:off x="475127" y="4216493"/>
            <a:ext cx="698554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someone plunders a place or plunders things from a place, they steal things from it.</a:t>
            </a:r>
          </a:p>
        </p:txBody>
      </p:sp>
      <p:pic>
        <p:nvPicPr>
          <p:cNvPr id="6" name="Picture 5" descr="A hand coming out of a bag&#10;&#10;Description automatically generated">
            <a:extLst>
              <a:ext uri="{FF2B5EF4-FFF2-40B4-BE49-F238E27FC236}">
                <a16:creationId xmlns:a16="http://schemas.microsoft.com/office/drawing/2014/main" id="{FD8AA03B-1DDB-B86C-DC56-23A5224FB4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09403" y="2697236"/>
            <a:ext cx="3802831" cy="3802831"/>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15822" y="1309202"/>
            <a:ext cx="318677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sceptical</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372570" y="6699392"/>
            <a:ext cx="12172307"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Leo was </a:t>
            </a:r>
            <a:r>
              <a:rPr lang="en-GB" sz="4000" b="1" dirty="0">
                <a:latin typeface="Gill Sans MT" panose="020B0502020104020203" pitchFamily="34" charset="77"/>
              </a:rPr>
              <a:t>sceptical</a:t>
            </a:r>
            <a:r>
              <a:rPr lang="en-GB" sz="4000" dirty="0">
                <a:latin typeface="Gill Sans MT" panose="020B0502020104020203" pitchFamily="34" charset="77"/>
              </a:rPr>
              <a:t> that Freya had been to Lapland.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scep-ti-cal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410995504"/>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doubtful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highly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311064" y="3937568"/>
            <a:ext cx="632776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are sceptical about something, you have doubts about it.</a:t>
            </a:r>
          </a:p>
        </p:txBody>
      </p:sp>
      <p:pic>
        <p:nvPicPr>
          <p:cNvPr id="6" name="Picture 5" descr="A cartoon of a child with his hand on his chin&#10;&#10;Description automatically generated">
            <a:extLst>
              <a:ext uri="{FF2B5EF4-FFF2-40B4-BE49-F238E27FC236}">
                <a16:creationId xmlns:a16="http://schemas.microsoft.com/office/drawing/2014/main" id="{7C8B4D35-F9DC-9B91-6BE8-5EEB09ACDE3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72600" y="2569078"/>
            <a:ext cx="3930563" cy="3930563"/>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702557615"/>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hurry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light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leap</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object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513300395"/>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lurk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plunder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merge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sceptical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85771317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hurry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free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leap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object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460319191"/>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is ***, you can have it or use it without paying for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somewhere, you go there as quickly as you can.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An *** is anything that has a fixed shape or form, that you can touch or see, and that is not alive.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 is the brightness that lets you see things. *** comes from sources such as the sun, moon, lamps, and fire.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you jump high in the air or jump a long distance.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1876B49F-75A5-E075-3870-E6B46BD46B08}"/>
              </a:ext>
            </a:extLst>
          </p:cNvPr>
          <p:cNvPicPr>
            <a:picLocks noChangeAspect="1"/>
          </p:cNvPicPr>
          <p:nvPr/>
        </p:nvPicPr>
        <p:blipFill>
          <a:blip r:embed="rId5"/>
          <a:stretch>
            <a:fillRect/>
          </a:stretch>
        </p:blipFill>
        <p:spPr>
          <a:xfrm>
            <a:off x="11215358" y="3915144"/>
            <a:ext cx="961656" cy="961656"/>
          </a:xfrm>
          <a:prstGeom prst="rect">
            <a:avLst/>
          </a:prstGeom>
        </p:spPr>
      </p:pic>
      <p:pic>
        <p:nvPicPr>
          <p:cNvPr id="6" name="Picture 5">
            <a:extLst>
              <a:ext uri="{FF2B5EF4-FFF2-40B4-BE49-F238E27FC236}">
                <a16:creationId xmlns:a16="http://schemas.microsoft.com/office/drawing/2014/main" id="{AF3D9892-9E59-F765-6660-7478D161885A}"/>
              </a:ext>
            </a:extLst>
          </p:cNvPr>
          <p:cNvPicPr>
            <a:picLocks noChangeAspect="1"/>
          </p:cNvPicPr>
          <p:nvPr/>
        </p:nvPicPr>
        <p:blipFill>
          <a:blip r:embed="rId6"/>
          <a:stretch>
            <a:fillRect/>
          </a:stretch>
        </p:blipFill>
        <p:spPr>
          <a:xfrm>
            <a:off x="11040940" y="6482958"/>
            <a:ext cx="1131777" cy="1131777"/>
          </a:xfrm>
          <a:prstGeom prst="rect">
            <a:avLst/>
          </a:prstGeom>
        </p:spPr>
      </p:pic>
      <p:pic>
        <p:nvPicPr>
          <p:cNvPr id="7" name="Picture 6">
            <a:extLst>
              <a:ext uri="{FF2B5EF4-FFF2-40B4-BE49-F238E27FC236}">
                <a16:creationId xmlns:a16="http://schemas.microsoft.com/office/drawing/2014/main" id="{8FB7B7FE-B178-DBF0-0AFB-0BE6E2F1316B}"/>
              </a:ext>
            </a:extLst>
          </p:cNvPr>
          <p:cNvPicPr>
            <a:picLocks noChangeAspect="1"/>
          </p:cNvPicPr>
          <p:nvPr/>
        </p:nvPicPr>
        <p:blipFill>
          <a:blip r:embed="rId7"/>
          <a:stretch>
            <a:fillRect/>
          </a:stretch>
        </p:blipFill>
        <p:spPr>
          <a:xfrm>
            <a:off x="11134196" y="5165398"/>
            <a:ext cx="1108149" cy="1108149"/>
          </a:xfrm>
          <a:prstGeom prst="rect">
            <a:avLst/>
          </a:prstGeom>
        </p:spPr>
      </p:pic>
      <p:pic>
        <p:nvPicPr>
          <p:cNvPr id="8" name="Picture 7" descr="A banana and fruit on a black background&#10;&#10;Description automatically generated">
            <a:extLst>
              <a:ext uri="{FF2B5EF4-FFF2-40B4-BE49-F238E27FC236}">
                <a16:creationId xmlns:a16="http://schemas.microsoft.com/office/drawing/2014/main" id="{9288DB1A-23DE-9A19-93BA-F48446E153A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125999" y="2727883"/>
            <a:ext cx="961657" cy="961657"/>
          </a:xfrm>
          <a:prstGeom prst="rect">
            <a:avLst/>
          </a:prstGeom>
        </p:spPr>
      </p:pic>
      <p:pic>
        <p:nvPicPr>
          <p:cNvPr id="10" name="Picture 9" descr="A cartoon of a child jumping over a block&#10;&#10;Description automatically generated">
            <a:extLst>
              <a:ext uri="{FF2B5EF4-FFF2-40B4-BE49-F238E27FC236}">
                <a16:creationId xmlns:a16="http://schemas.microsoft.com/office/drawing/2014/main" id="{E3B3EEA1-E96F-A25A-9AFC-9E4A6D2E5D7A}"/>
              </a:ext>
            </a:extLst>
          </p:cNvPr>
          <p:cNvPicPr>
            <a:picLocks noChangeAspect="1"/>
          </p:cNvPicPr>
          <p:nvPr/>
        </p:nvPicPr>
        <p:blipFill rotWithShape="1">
          <a:blip r:embed="rId9">
            <a:extLst>
              <a:ext uri="{28A0092B-C50C-407E-A947-70E740481C1C}">
                <a14:useLocalDpi xmlns:a14="http://schemas.microsoft.com/office/drawing/2010/main" val="0"/>
              </a:ext>
            </a:extLst>
          </a:blip>
          <a:srcRect b="20280"/>
          <a:stretch/>
        </p:blipFill>
        <p:spPr>
          <a:xfrm>
            <a:off x="10836419" y="7824146"/>
            <a:ext cx="1357075" cy="1081859"/>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846082826"/>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fade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lurk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merge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plunder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sceptical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923894344"/>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someone *** somewhere, they wait there secretly so that they cannot be seen, usually because they intend to do something bad.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are *** about something, you have doubts about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someone *** a place or *** things from a place, they steal things from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a coloured object *** or when the light *** it, it gradually becomes paler.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one thing *** with another, or is *** with another, they combine or come together to make one whole 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1551777A-30E5-3262-6074-2A0630C6840C}"/>
              </a:ext>
            </a:extLst>
          </p:cNvPr>
          <p:cNvPicPr>
            <a:picLocks noChangeAspect="1"/>
          </p:cNvPicPr>
          <p:nvPr/>
        </p:nvPicPr>
        <p:blipFill>
          <a:blip r:embed="rId5"/>
          <a:stretch>
            <a:fillRect/>
          </a:stretch>
        </p:blipFill>
        <p:spPr>
          <a:xfrm>
            <a:off x="11155250" y="6505146"/>
            <a:ext cx="1029921" cy="1029921"/>
          </a:xfrm>
          <a:prstGeom prst="rect">
            <a:avLst/>
          </a:prstGeom>
        </p:spPr>
      </p:pic>
      <p:pic>
        <p:nvPicPr>
          <p:cNvPr id="3" name="Picture 2">
            <a:extLst>
              <a:ext uri="{FF2B5EF4-FFF2-40B4-BE49-F238E27FC236}">
                <a16:creationId xmlns:a16="http://schemas.microsoft.com/office/drawing/2014/main" id="{CD84CF9B-E94F-C5D6-5767-767C378E4445}"/>
              </a:ext>
            </a:extLst>
          </p:cNvPr>
          <p:cNvPicPr>
            <a:picLocks noChangeAspect="1"/>
          </p:cNvPicPr>
          <p:nvPr/>
        </p:nvPicPr>
        <p:blipFill>
          <a:blip r:embed="rId6"/>
          <a:stretch>
            <a:fillRect/>
          </a:stretch>
        </p:blipFill>
        <p:spPr>
          <a:xfrm>
            <a:off x="11015152" y="2675062"/>
            <a:ext cx="897860" cy="897860"/>
          </a:xfrm>
          <a:prstGeom prst="rect">
            <a:avLst/>
          </a:prstGeom>
        </p:spPr>
      </p:pic>
      <p:pic>
        <p:nvPicPr>
          <p:cNvPr id="5" name="Picture 4">
            <a:extLst>
              <a:ext uri="{FF2B5EF4-FFF2-40B4-BE49-F238E27FC236}">
                <a16:creationId xmlns:a16="http://schemas.microsoft.com/office/drawing/2014/main" id="{FD567683-6FFD-08E8-5EBD-19BDE1DC5498}"/>
              </a:ext>
            </a:extLst>
          </p:cNvPr>
          <p:cNvPicPr>
            <a:picLocks noChangeAspect="1"/>
          </p:cNvPicPr>
          <p:nvPr/>
        </p:nvPicPr>
        <p:blipFill>
          <a:blip r:embed="rId7"/>
          <a:stretch>
            <a:fillRect/>
          </a:stretch>
        </p:blipFill>
        <p:spPr>
          <a:xfrm>
            <a:off x="11005896" y="7701134"/>
            <a:ext cx="1301898" cy="1301898"/>
          </a:xfrm>
          <a:prstGeom prst="rect">
            <a:avLst/>
          </a:prstGeom>
        </p:spPr>
      </p:pic>
      <p:pic>
        <p:nvPicPr>
          <p:cNvPr id="8" name="Picture 7" descr="A cartoon of a child with his hand on his chin&#10;&#10;Description automatically generated">
            <a:extLst>
              <a:ext uri="{FF2B5EF4-FFF2-40B4-BE49-F238E27FC236}">
                <a16:creationId xmlns:a16="http://schemas.microsoft.com/office/drawing/2014/main" id="{4AF4228E-3747-30A0-4AB3-CC50AE4F603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807630" y="3819415"/>
            <a:ext cx="1216866" cy="1216866"/>
          </a:xfrm>
          <a:prstGeom prst="rect">
            <a:avLst/>
          </a:prstGeom>
        </p:spPr>
      </p:pic>
      <p:pic>
        <p:nvPicPr>
          <p:cNvPr id="10" name="Picture 9" descr="A hand coming out of a bag&#10;&#10;Description automatically generated">
            <a:extLst>
              <a:ext uri="{FF2B5EF4-FFF2-40B4-BE49-F238E27FC236}">
                <a16:creationId xmlns:a16="http://schemas.microsoft.com/office/drawing/2014/main" id="{8D531214-AEFD-C1CA-6C42-2AC9A9D48D2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104814" y="5282774"/>
            <a:ext cx="847412" cy="847412"/>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165903" y="3993661"/>
            <a:ext cx="126637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free</a:t>
            </a:r>
            <a:endParaRPr dirty="0">
              <a:latin typeface="Gill Sans MT" panose="020B0502020104020203" pitchFamily="34" charset="77"/>
            </a:endParaRPr>
          </a:p>
        </p:txBody>
      </p:sp>
      <p:sp>
        <p:nvSpPr>
          <p:cNvPr id="135" name="spare"/>
          <p:cNvSpPr txBox="1"/>
          <p:nvPr/>
        </p:nvSpPr>
        <p:spPr>
          <a:xfrm>
            <a:off x="3218768" y="4824209"/>
            <a:ext cx="131927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leap</a:t>
            </a:r>
            <a:endParaRPr b="1" dirty="0">
              <a:latin typeface="Gill Sans MT" panose="020B0502020104020203" pitchFamily="34" charset="77"/>
              <a:sym typeface="American Typewriter"/>
            </a:endParaRPr>
          </a:p>
        </p:txBody>
      </p:sp>
      <p:sp>
        <p:nvSpPr>
          <p:cNvPr id="136" name="chipped"/>
          <p:cNvSpPr txBox="1"/>
          <p:nvPr/>
        </p:nvSpPr>
        <p:spPr>
          <a:xfrm>
            <a:off x="3096975" y="5769060"/>
            <a:ext cx="140423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light</a:t>
            </a:r>
            <a:endParaRPr dirty="0">
              <a:latin typeface="Gill Sans MT" panose="020B0502020104020203" pitchFamily="34" charset="77"/>
            </a:endParaRPr>
          </a:p>
        </p:txBody>
      </p:sp>
      <p:sp>
        <p:nvSpPr>
          <p:cNvPr id="137" name="lift"/>
          <p:cNvSpPr txBox="1"/>
          <p:nvPr/>
        </p:nvSpPr>
        <p:spPr>
          <a:xfrm>
            <a:off x="2834889" y="6639612"/>
            <a:ext cx="192841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object</a:t>
            </a:r>
            <a:endParaRPr dirty="0">
              <a:latin typeface="Gill Sans MT" panose="020B0502020104020203" pitchFamily="34" charset="77"/>
            </a:endParaRPr>
          </a:p>
        </p:txBody>
      </p:sp>
      <p:sp>
        <p:nvSpPr>
          <p:cNvPr id="138" name="mutter"/>
          <p:cNvSpPr txBox="1"/>
          <p:nvPr/>
        </p:nvSpPr>
        <p:spPr>
          <a:xfrm>
            <a:off x="8569831" y="3941031"/>
            <a:ext cx="126797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lurk</a:t>
            </a:r>
            <a:endParaRPr b="1" dirty="0">
              <a:latin typeface="Gill Sans MT" panose="020B0502020104020203" pitchFamily="34" charset="77"/>
              <a:sym typeface="American Typewriter"/>
            </a:endParaRPr>
          </a:p>
        </p:txBody>
      </p:sp>
      <p:sp>
        <p:nvSpPr>
          <p:cNvPr id="139" name="unveil"/>
          <p:cNvSpPr txBox="1"/>
          <p:nvPr/>
        </p:nvSpPr>
        <p:spPr>
          <a:xfrm>
            <a:off x="8019221" y="5755144"/>
            <a:ext cx="236923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plunder</a:t>
            </a:r>
            <a:endParaRPr dirty="0">
              <a:latin typeface="Gill Sans MT" panose="020B0502020104020203" pitchFamily="34" charset="77"/>
              <a:sym typeface="American Typewriter"/>
            </a:endParaRPr>
          </a:p>
        </p:txBody>
      </p:sp>
      <p:sp>
        <p:nvSpPr>
          <p:cNvPr id="140" name="tolerate"/>
          <p:cNvSpPr txBox="1"/>
          <p:nvPr/>
        </p:nvSpPr>
        <p:spPr>
          <a:xfrm>
            <a:off x="8546964" y="3084728"/>
            <a:ext cx="133850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fade</a:t>
            </a:r>
            <a:endParaRPr dirty="0">
              <a:latin typeface="Gill Sans MT" panose="020B0502020104020203" pitchFamily="34" charset="77"/>
            </a:endParaRPr>
          </a:p>
        </p:txBody>
      </p:sp>
      <p:sp>
        <p:nvSpPr>
          <p:cNvPr id="141" name="fixation"/>
          <p:cNvSpPr txBox="1"/>
          <p:nvPr/>
        </p:nvSpPr>
        <p:spPr>
          <a:xfrm>
            <a:off x="8206333" y="4824210"/>
            <a:ext cx="201978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merge</a:t>
            </a:r>
            <a:endParaRPr dirty="0">
              <a:latin typeface="Gill Sans MT" panose="020B0502020104020203" pitchFamily="34" charset="77"/>
            </a:endParaRPr>
          </a:p>
        </p:txBody>
      </p:sp>
      <p:sp>
        <p:nvSpPr>
          <p:cNvPr id="142" name="rustle"/>
          <p:cNvSpPr txBox="1"/>
          <p:nvPr/>
        </p:nvSpPr>
        <p:spPr>
          <a:xfrm>
            <a:off x="7896149" y="6620562"/>
            <a:ext cx="264014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sceptical</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2942460" y="3080135"/>
            <a:ext cx="172162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hurry</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89112" y="15986"/>
            <a:ext cx="693619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hurry</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39223" y="5323094"/>
            <a:ext cx="108350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free</a:t>
            </a:r>
            <a:endParaRPr sz="28700" dirty="0">
              <a:latin typeface="Gill Sans MT" panose="020B0502020104020203" pitchFamily="34" charset="77"/>
            </a:endParaRPr>
          </a:p>
        </p:txBody>
      </p:sp>
      <p:sp>
        <p:nvSpPr>
          <p:cNvPr id="5" name="TextBox 4">
            <a:extLst>
              <a:ext uri="{FF2B5EF4-FFF2-40B4-BE49-F238E27FC236}">
                <a16:creationId xmlns:a16="http://schemas.microsoft.com/office/drawing/2014/main" id="{1B266D46-2635-5FB0-F2EE-2D7D2308FA3A}"/>
              </a:ext>
            </a:extLst>
          </p:cNvPr>
          <p:cNvSpPr txBox="1"/>
          <p:nvPr/>
        </p:nvSpPr>
        <p:spPr>
          <a:xfrm>
            <a:off x="4538601" y="-955824"/>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17465643-252A-58CB-7D25-0B7097DAD13C}"/>
              </a:ext>
            </a:extLst>
          </p:cNvPr>
          <p:cNvPicPr>
            <a:picLocks noChangeAspect="1"/>
          </p:cNvPicPr>
          <p:nvPr/>
        </p:nvPicPr>
        <p:blipFill>
          <a:blip r:embed="rId4"/>
          <a:stretch>
            <a:fillRect/>
          </a:stretch>
        </p:blipFill>
        <p:spPr>
          <a:xfrm>
            <a:off x="8967292" y="602862"/>
            <a:ext cx="3251200" cy="3251200"/>
          </a:xfrm>
          <a:prstGeom prst="rect">
            <a:avLst/>
          </a:prstGeom>
        </p:spPr>
      </p:pic>
      <p:pic>
        <p:nvPicPr>
          <p:cNvPr id="6" name="Picture 5" descr="A banana and fruit on a black background&#10;&#10;Description automatically generated">
            <a:extLst>
              <a:ext uri="{FF2B5EF4-FFF2-40B4-BE49-F238E27FC236}">
                <a16:creationId xmlns:a16="http://schemas.microsoft.com/office/drawing/2014/main" id="{AA92D491-570A-48DB-909F-B82E7268B59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2723" y="5857778"/>
            <a:ext cx="3209994" cy="3209994"/>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307518" y="42942"/>
            <a:ext cx="508312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leap</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127365" y="4920577"/>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light</a:t>
            </a:r>
            <a:endParaRPr sz="16600" dirty="0">
              <a:latin typeface="Gill Sans MT" panose="020B0502020104020203" pitchFamily="34" charset="77"/>
            </a:endParaRPr>
          </a:p>
        </p:txBody>
      </p:sp>
      <p:pic>
        <p:nvPicPr>
          <p:cNvPr id="4" name="Picture 3">
            <a:extLst>
              <a:ext uri="{FF2B5EF4-FFF2-40B4-BE49-F238E27FC236}">
                <a16:creationId xmlns:a16="http://schemas.microsoft.com/office/drawing/2014/main" id="{31A3397C-9B73-5E62-3E22-5F753558D217}"/>
              </a:ext>
            </a:extLst>
          </p:cNvPr>
          <p:cNvPicPr>
            <a:picLocks noChangeAspect="1"/>
          </p:cNvPicPr>
          <p:nvPr/>
        </p:nvPicPr>
        <p:blipFill>
          <a:blip r:embed="rId4"/>
          <a:stretch>
            <a:fillRect/>
          </a:stretch>
        </p:blipFill>
        <p:spPr>
          <a:xfrm>
            <a:off x="1387635" y="5486353"/>
            <a:ext cx="3251200" cy="3251200"/>
          </a:xfrm>
          <a:prstGeom prst="rect">
            <a:avLst/>
          </a:prstGeom>
        </p:spPr>
      </p:pic>
      <p:pic>
        <p:nvPicPr>
          <p:cNvPr id="5" name="Picture 4" descr="A cartoon of a child jumping over a block&#10;&#10;Description automatically generated">
            <a:extLst>
              <a:ext uri="{FF2B5EF4-FFF2-40B4-BE49-F238E27FC236}">
                <a16:creationId xmlns:a16="http://schemas.microsoft.com/office/drawing/2014/main" id="{3D478C2E-BE30-ABB1-CA63-BB724D10C29D}"/>
              </a:ext>
            </a:extLst>
          </p:cNvPr>
          <p:cNvPicPr>
            <a:picLocks noChangeAspect="1"/>
          </p:cNvPicPr>
          <p:nvPr/>
        </p:nvPicPr>
        <p:blipFill rotWithShape="1">
          <a:blip r:embed="rId5">
            <a:extLst>
              <a:ext uri="{28A0092B-C50C-407E-A947-70E740481C1C}">
                <a14:useLocalDpi xmlns:a14="http://schemas.microsoft.com/office/drawing/2010/main" val="0"/>
              </a:ext>
            </a:extLst>
          </a:blip>
          <a:srcRect b="20280"/>
          <a:stretch/>
        </p:blipFill>
        <p:spPr>
          <a:xfrm>
            <a:off x="7889345" y="487462"/>
            <a:ext cx="4367793" cy="34820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77935" y="100488"/>
            <a:ext cx="7829066"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object</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30589" y="5328693"/>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fade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5E40E2BC-B3E0-3FFB-A313-928027FF4949}"/>
              </a:ext>
            </a:extLst>
          </p:cNvPr>
          <p:cNvPicPr>
            <a:picLocks noChangeAspect="1"/>
          </p:cNvPicPr>
          <p:nvPr/>
        </p:nvPicPr>
        <p:blipFill>
          <a:blip r:embed="rId4"/>
          <a:stretch>
            <a:fillRect/>
          </a:stretch>
        </p:blipFill>
        <p:spPr>
          <a:xfrm>
            <a:off x="9307001" y="501050"/>
            <a:ext cx="3251200" cy="3251200"/>
          </a:xfrm>
          <a:prstGeom prst="rect">
            <a:avLst/>
          </a:prstGeom>
        </p:spPr>
      </p:pic>
      <p:pic>
        <p:nvPicPr>
          <p:cNvPr id="4" name="Picture 3">
            <a:extLst>
              <a:ext uri="{FF2B5EF4-FFF2-40B4-BE49-F238E27FC236}">
                <a16:creationId xmlns:a16="http://schemas.microsoft.com/office/drawing/2014/main" id="{E2376705-55D0-C2FC-F0EB-6F94DD3F7362}"/>
              </a:ext>
            </a:extLst>
          </p:cNvPr>
          <p:cNvPicPr>
            <a:picLocks noChangeAspect="1"/>
          </p:cNvPicPr>
          <p:nvPr/>
        </p:nvPicPr>
        <p:blipFill>
          <a:blip r:embed="rId5"/>
          <a:stretch>
            <a:fillRect/>
          </a:stretch>
        </p:blipFill>
        <p:spPr>
          <a:xfrm>
            <a:off x="1657410" y="5635365"/>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13023" y="320027"/>
            <a:ext cx="4988545"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lurk</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4801" y="5076549"/>
            <a:ext cx="985503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merge</a:t>
            </a:r>
            <a:endParaRPr sz="13800" dirty="0">
              <a:latin typeface="Gill Sans MT" panose="020B0502020104020203" pitchFamily="34" charset="77"/>
            </a:endParaRPr>
          </a:p>
        </p:txBody>
      </p:sp>
      <p:pic>
        <p:nvPicPr>
          <p:cNvPr id="2" name="Picture 1">
            <a:extLst>
              <a:ext uri="{FF2B5EF4-FFF2-40B4-BE49-F238E27FC236}">
                <a16:creationId xmlns:a16="http://schemas.microsoft.com/office/drawing/2014/main" id="{75046FBB-CCE0-5760-5093-653B0C987A1E}"/>
              </a:ext>
            </a:extLst>
          </p:cNvPr>
          <p:cNvPicPr>
            <a:picLocks noChangeAspect="1"/>
          </p:cNvPicPr>
          <p:nvPr/>
        </p:nvPicPr>
        <p:blipFill>
          <a:blip r:embed="rId4"/>
          <a:stretch>
            <a:fillRect/>
          </a:stretch>
        </p:blipFill>
        <p:spPr>
          <a:xfrm>
            <a:off x="8090960" y="642942"/>
            <a:ext cx="3251200" cy="3251200"/>
          </a:xfrm>
          <a:prstGeom prst="rect">
            <a:avLst/>
          </a:prstGeom>
        </p:spPr>
      </p:pic>
      <p:pic>
        <p:nvPicPr>
          <p:cNvPr id="4" name="Picture 3">
            <a:extLst>
              <a:ext uri="{FF2B5EF4-FFF2-40B4-BE49-F238E27FC236}">
                <a16:creationId xmlns:a16="http://schemas.microsoft.com/office/drawing/2014/main" id="{BC5116B9-FEFB-71D6-08B6-8198E339D0AF}"/>
              </a:ext>
            </a:extLst>
          </p:cNvPr>
          <p:cNvPicPr>
            <a:picLocks noChangeAspect="1"/>
          </p:cNvPicPr>
          <p:nvPr/>
        </p:nvPicPr>
        <p:blipFill>
          <a:blip r:embed="rId5"/>
          <a:stretch>
            <a:fillRect/>
          </a:stretch>
        </p:blipFill>
        <p:spPr>
          <a:xfrm>
            <a:off x="484965" y="566234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70506" y="480767"/>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plunder</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33407" y="5580294"/>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sceptical</a:t>
            </a:r>
            <a:endParaRPr sz="9600" dirty="0">
              <a:latin typeface="Gill Sans MT" panose="020B0502020104020203" pitchFamily="34" charset="77"/>
            </a:endParaRPr>
          </a:p>
        </p:txBody>
      </p:sp>
      <p:pic>
        <p:nvPicPr>
          <p:cNvPr id="5" name="Picture 4" descr="A cartoon of a child with his hand on his chin&#10;&#10;Description automatically generated">
            <a:extLst>
              <a:ext uri="{FF2B5EF4-FFF2-40B4-BE49-F238E27FC236}">
                <a16:creationId xmlns:a16="http://schemas.microsoft.com/office/drawing/2014/main" id="{73C3FB51-7A26-DA04-E87B-9F1E0BD1A6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5611117"/>
            <a:ext cx="3477603" cy="3477603"/>
          </a:xfrm>
          <a:prstGeom prst="rect">
            <a:avLst/>
          </a:prstGeom>
        </p:spPr>
      </p:pic>
      <p:pic>
        <p:nvPicPr>
          <p:cNvPr id="6" name="Picture 5" descr="A hand coming out of a bag&#10;&#10;Description automatically generated">
            <a:extLst>
              <a:ext uri="{FF2B5EF4-FFF2-40B4-BE49-F238E27FC236}">
                <a16:creationId xmlns:a16="http://schemas.microsoft.com/office/drawing/2014/main" id="{72F7B819-AF30-0DEC-3034-13539A6EBF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25030" y="724101"/>
            <a:ext cx="3008722" cy="3008722"/>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60ED4AE-536B-7CA7-1739-1F9236BB4513}"/>
              </a:ext>
            </a:extLst>
          </p:cNvPr>
          <p:cNvGrpSpPr/>
          <p:nvPr/>
        </p:nvGrpSpPr>
        <p:grpSpPr>
          <a:xfrm rot="11574440">
            <a:off x="-8428798" y="-6316639"/>
            <a:ext cx="8917924" cy="15439250"/>
            <a:chOff x="11782763" y="-862597"/>
            <a:chExt cx="8917924" cy="15439250"/>
          </a:xfrm>
        </p:grpSpPr>
        <p:sp>
          <p:nvSpPr>
            <p:cNvPr id="6" name="Rectangle 5">
              <a:extLst>
                <a:ext uri="{FF2B5EF4-FFF2-40B4-BE49-F238E27FC236}">
                  <a16:creationId xmlns:a16="http://schemas.microsoft.com/office/drawing/2014/main" id="{C7A59E97-1760-3CB4-F6BB-59A170AA3968}"/>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7" name="Rectangle 6">
              <a:extLst>
                <a:ext uri="{FF2B5EF4-FFF2-40B4-BE49-F238E27FC236}">
                  <a16:creationId xmlns:a16="http://schemas.microsoft.com/office/drawing/2014/main" id="{F08549C3-7AAF-C296-1060-17CFDEDC952F}"/>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86668" y="191035"/>
            <a:ext cx="741068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hurry</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322700" y="5616915"/>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free</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4E0F25F6-E1C3-3A1B-1EF0-F3AA8104F060}"/>
              </a:ext>
            </a:extLst>
          </p:cNvPr>
          <p:cNvPicPr>
            <a:picLocks noChangeAspect="1"/>
          </p:cNvPicPr>
          <p:nvPr/>
        </p:nvPicPr>
        <p:blipFill>
          <a:blip r:embed="rId4"/>
          <a:stretch>
            <a:fillRect/>
          </a:stretch>
        </p:blipFill>
        <p:spPr>
          <a:xfrm>
            <a:off x="9160785" y="530895"/>
            <a:ext cx="3251200" cy="3251200"/>
          </a:xfrm>
          <a:prstGeom prst="rect">
            <a:avLst/>
          </a:prstGeom>
        </p:spPr>
      </p:pic>
      <p:pic>
        <p:nvPicPr>
          <p:cNvPr id="8" name="Picture 7" descr="A banana and fruit on a black background&#10;&#10;Description automatically generated">
            <a:extLst>
              <a:ext uri="{FF2B5EF4-FFF2-40B4-BE49-F238E27FC236}">
                <a16:creationId xmlns:a16="http://schemas.microsoft.com/office/drawing/2014/main" id="{ADB2D012-3727-FA35-7066-31F60F89EC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9975" y="5729042"/>
            <a:ext cx="3338730" cy="333873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37599" y="107054"/>
            <a:ext cx="623568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leap</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93962" y="5074276"/>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light</a:t>
            </a:r>
            <a:endParaRPr sz="19900" dirty="0">
              <a:latin typeface="Futura Medium" panose="020B0602020204020303" pitchFamily="34" charset="-79"/>
              <a:cs typeface="Futura Medium" panose="020B0602020204020303" pitchFamily="34" charset="-79"/>
            </a:endParaRPr>
          </a:p>
        </p:txBody>
      </p:sp>
      <p:pic>
        <p:nvPicPr>
          <p:cNvPr id="4" name="Picture 3">
            <a:extLst>
              <a:ext uri="{FF2B5EF4-FFF2-40B4-BE49-F238E27FC236}">
                <a16:creationId xmlns:a16="http://schemas.microsoft.com/office/drawing/2014/main" id="{5786A6EB-3381-975A-ACF7-EA308EE85B61}"/>
              </a:ext>
            </a:extLst>
          </p:cNvPr>
          <p:cNvPicPr>
            <a:picLocks noChangeAspect="1"/>
          </p:cNvPicPr>
          <p:nvPr/>
        </p:nvPicPr>
        <p:blipFill>
          <a:blip r:embed="rId4"/>
          <a:stretch>
            <a:fillRect/>
          </a:stretch>
        </p:blipFill>
        <p:spPr>
          <a:xfrm>
            <a:off x="1195377" y="5486353"/>
            <a:ext cx="3251200" cy="3251200"/>
          </a:xfrm>
          <a:prstGeom prst="rect">
            <a:avLst/>
          </a:prstGeom>
        </p:spPr>
      </p:pic>
      <p:pic>
        <p:nvPicPr>
          <p:cNvPr id="5" name="Picture 4" descr="A cartoon of a child jumping over a block&#10;&#10;Description automatically generated">
            <a:extLst>
              <a:ext uri="{FF2B5EF4-FFF2-40B4-BE49-F238E27FC236}">
                <a16:creationId xmlns:a16="http://schemas.microsoft.com/office/drawing/2014/main" id="{A29D51C7-B176-03EF-7643-436983D8024E}"/>
              </a:ext>
            </a:extLst>
          </p:cNvPr>
          <p:cNvPicPr>
            <a:picLocks noChangeAspect="1"/>
          </p:cNvPicPr>
          <p:nvPr/>
        </p:nvPicPr>
        <p:blipFill rotWithShape="1">
          <a:blip r:embed="rId5">
            <a:extLst>
              <a:ext uri="{28A0092B-C50C-407E-A947-70E740481C1C}">
                <a14:useLocalDpi xmlns:a14="http://schemas.microsoft.com/office/drawing/2010/main" val="0"/>
              </a:ext>
            </a:extLst>
          </a:blip>
          <a:srcRect b="20280"/>
          <a:stretch/>
        </p:blipFill>
        <p:spPr>
          <a:xfrm>
            <a:off x="8152053" y="678388"/>
            <a:ext cx="4078279"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19900" y="518188"/>
            <a:ext cx="7128555"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object</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002922" y="5563338"/>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fade</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E7EE5DCA-5880-7F7B-8F41-5E355D873E91}"/>
              </a:ext>
            </a:extLst>
          </p:cNvPr>
          <p:cNvPicPr>
            <a:picLocks noChangeAspect="1"/>
          </p:cNvPicPr>
          <p:nvPr/>
        </p:nvPicPr>
        <p:blipFill>
          <a:blip r:embed="rId4"/>
          <a:stretch>
            <a:fillRect/>
          </a:stretch>
        </p:blipFill>
        <p:spPr>
          <a:xfrm>
            <a:off x="9176123" y="538189"/>
            <a:ext cx="3251200" cy="3251200"/>
          </a:xfrm>
          <a:prstGeom prst="rect">
            <a:avLst/>
          </a:prstGeom>
        </p:spPr>
      </p:pic>
      <p:pic>
        <p:nvPicPr>
          <p:cNvPr id="4" name="Picture 3">
            <a:extLst>
              <a:ext uri="{FF2B5EF4-FFF2-40B4-BE49-F238E27FC236}">
                <a16:creationId xmlns:a16="http://schemas.microsoft.com/office/drawing/2014/main" id="{D7E5A7EC-40DE-BE25-A522-CF2B6EB5E025}"/>
              </a:ext>
            </a:extLst>
          </p:cNvPr>
          <p:cNvPicPr>
            <a:picLocks noChangeAspect="1"/>
          </p:cNvPicPr>
          <p:nvPr/>
        </p:nvPicPr>
        <p:blipFill>
          <a:blip r:embed="rId5"/>
          <a:stretch>
            <a:fillRect/>
          </a:stretch>
        </p:blipFill>
        <p:spPr>
          <a:xfrm>
            <a:off x="1369591" y="5718971"/>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699940" y="2274766"/>
            <a:ext cx="172162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hurry	</a:t>
            </a:r>
            <a:endParaRPr b="1" dirty="0">
              <a:latin typeface="Gill Sans MT" panose="020B0502020104020203" pitchFamily="34" charset="77"/>
              <a:sym typeface="American Typewriter"/>
            </a:endParaRPr>
          </a:p>
        </p:txBody>
      </p:sp>
      <p:sp>
        <p:nvSpPr>
          <p:cNvPr id="134" name="office"/>
          <p:cNvSpPr txBox="1"/>
          <p:nvPr/>
        </p:nvSpPr>
        <p:spPr>
          <a:xfrm>
            <a:off x="5927608" y="3183419"/>
            <a:ext cx="126637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free</a:t>
            </a:r>
            <a:endParaRPr dirty="0">
              <a:latin typeface="Gill Sans MT" panose="020B0502020104020203" pitchFamily="34" charset="77"/>
            </a:endParaRPr>
          </a:p>
        </p:txBody>
      </p:sp>
      <p:sp>
        <p:nvSpPr>
          <p:cNvPr id="135" name="spare"/>
          <p:cNvSpPr txBox="1"/>
          <p:nvPr/>
        </p:nvSpPr>
        <p:spPr>
          <a:xfrm>
            <a:off x="5901147" y="4033018"/>
            <a:ext cx="131927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leap</a:t>
            </a:r>
            <a:endParaRPr b="1" dirty="0">
              <a:latin typeface="Gill Sans MT" panose="020B0502020104020203" pitchFamily="34" charset="77"/>
              <a:sym typeface="American Typewriter"/>
            </a:endParaRPr>
          </a:p>
        </p:txBody>
      </p:sp>
      <p:sp>
        <p:nvSpPr>
          <p:cNvPr id="136" name="chipped"/>
          <p:cNvSpPr txBox="1"/>
          <p:nvPr/>
        </p:nvSpPr>
        <p:spPr>
          <a:xfrm>
            <a:off x="5858682" y="4958818"/>
            <a:ext cx="140423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light</a:t>
            </a:r>
            <a:endParaRPr dirty="0">
              <a:latin typeface="Gill Sans MT" panose="020B0502020104020203" pitchFamily="34" charset="77"/>
            </a:endParaRPr>
          </a:p>
        </p:txBody>
      </p:sp>
      <p:sp>
        <p:nvSpPr>
          <p:cNvPr id="137" name="lift"/>
          <p:cNvSpPr txBox="1"/>
          <p:nvPr/>
        </p:nvSpPr>
        <p:spPr>
          <a:xfrm>
            <a:off x="5596587" y="5829370"/>
            <a:ext cx="192841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object</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74276" y="473186"/>
            <a:ext cx="1199989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lurk</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66400" y="4924329"/>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merge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D85A3693-2017-0A57-1015-183BBACB67B8}"/>
              </a:ext>
            </a:extLst>
          </p:cNvPr>
          <p:cNvPicPr>
            <a:picLocks noChangeAspect="1"/>
          </p:cNvPicPr>
          <p:nvPr/>
        </p:nvPicPr>
        <p:blipFill>
          <a:blip r:embed="rId4"/>
          <a:stretch>
            <a:fillRect/>
          </a:stretch>
        </p:blipFill>
        <p:spPr>
          <a:xfrm>
            <a:off x="8090960" y="602862"/>
            <a:ext cx="3251200" cy="3251200"/>
          </a:xfrm>
          <a:prstGeom prst="rect">
            <a:avLst/>
          </a:prstGeom>
        </p:spPr>
      </p:pic>
      <p:pic>
        <p:nvPicPr>
          <p:cNvPr id="4" name="Picture 3">
            <a:extLst>
              <a:ext uri="{FF2B5EF4-FFF2-40B4-BE49-F238E27FC236}">
                <a16:creationId xmlns:a16="http://schemas.microsoft.com/office/drawing/2014/main" id="{F6DF2E69-CE75-B194-1BD1-4EA05C49B25E}"/>
              </a:ext>
            </a:extLst>
          </p:cNvPr>
          <p:cNvPicPr>
            <a:picLocks noChangeAspect="1"/>
          </p:cNvPicPr>
          <p:nvPr/>
        </p:nvPicPr>
        <p:blipFill>
          <a:blip r:embed="rId5"/>
          <a:stretch>
            <a:fillRect/>
          </a:stretch>
        </p:blipFill>
        <p:spPr>
          <a:xfrm>
            <a:off x="194300" y="5816572"/>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0" y="862976"/>
            <a:ext cx="1014393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plunder</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000378" y="5946504"/>
            <a:ext cx="10944213"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sceptical</a:t>
            </a:r>
            <a:endParaRPr sz="19900" dirty="0">
              <a:latin typeface="Futura Medium" panose="020B0602020204020303" pitchFamily="34" charset="-79"/>
              <a:cs typeface="Futura Medium" panose="020B0602020204020303" pitchFamily="34" charset="-79"/>
            </a:endParaRPr>
          </a:p>
        </p:txBody>
      </p:sp>
      <p:pic>
        <p:nvPicPr>
          <p:cNvPr id="5" name="Picture 4" descr="A cartoon of a child with his hand on his chin&#10;&#10;Description automatically generated">
            <a:extLst>
              <a:ext uri="{FF2B5EF4-FFF2-40B4-BE49-F238E27FC236}">
                <a16:creationId xmlns:a16="http://schemas.microsoft.com/office/drawing/2014/main" id="{7C3F79D5-6F87-8B55-2291-3E126D5239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292" y="5661426"/>
            <a:ext cx="3406346" cy="3406346"/>
          </a:xfrm>
          <a:prstGeom prst="rect">
            <a:avLst/>
          </a:prstGeom>
        </p:spPr>
      </p:pic>
      <p:pic>
        <p:nvPicPr>
          <p:cNvPr id="6" name="Picture 5" descr="A hand coming out of a bag&#10;&#10;Description automatically generated">
            <a:extLst>
              <a:ext uri="{FF2B5EF4-FFF2-40B4-BE49-F238E27FC236}">
                <a16:creationId xmlns:a16="http://schemas.microsoft.com/office/drawing/2014/main" id="{1AC45AFF-1D1B-43A1-C795-820935D793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25030" y="724101"/>
            <a:ext cx="3008722" cy="3008722"/>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926862" y="3418118"/>
            <a:ext cx="126797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lurk</a:t>
            </a:r>
            <a:endParaRPr b="1" dirty="0">
              <a:latin typeface="Gill Sans MT" panose="020B0502020104020203" pitchFamily="34" charset="77"/>
              <a:sym typeface="American Typewriter"/>
            </a:endParaRPr>
          </a:p>
        </p:txBody>
      </p:sp>
      <p:sp>
        <p:nvSpPr>
          <p:cNvPr id="140" name="tolerate"/>
          <p:cNvSpPr txBox="1"/>
          <p:nvPr/>
        </p:nvSpPr>
        <p:spPr>
          <a:xfrm>
            <a:off x="5891585" y="2522165"/>
            <a:ext cx="133850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fade</a:t>
            </a:r>
            <a:endParaRPr dirty="0">
              <a:latin typeface="Gill Sans MT" panose="020B0502020104020203" pitchFamily="34" charset="77"/>
            </a:endParaRPr>
          </a:p>
        </p:txBody>
      </p:sp>
      <p:sp>
        <p:nvSpPr>
          <p:cNvPr id="141" name="fixation"/>
          <p:cNvSpPr txBox="1"/>
          <p:nvPr/>
        </p:nvSpPr>
        <p:spPr>
          <a:xfrm>
            <a:off x="5550964" y="4280417"/>
            <a:ext cx="201978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merge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317899" y="5188117"/>
            <a:ext cx="236923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b="1" dirty="0">
                <a:latin typeface="Gill Sans MT" panose="020B0502020104020203" pitchFamily="34" charset="77"/>
                <a:sym typeface="American Typewriter"/>
              </a:rPr>
              <a:t>plunder</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182460" y="5996646"/>
            <a:ext cx="264014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sceptical</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56800" y="1309202"/>
            <a:ext cx="210474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hurry</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63015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Peters urged the class to </a:t>
            </a:r>
            <a:r>
              <a:rPr lang="en-GB" sz="4000" b="1" dirty="0">
                <a:latin typeface="Gill Sans MT" panose="020B0502020104020203" pitchFamily="34" charset="77"/>
              </a:rPr>
              <a:t>hurry</a:t>
            </a:r>
            <a:r>
              <a:rPr lang="en-GB" sz="4000" dirty="0">
                <a:latin typeface="Gill Sans MT" panose="020B0502020104020203" pitchFamily="34" charset="77"/>
              </a:rPr>
              <a:t> and finish their work.</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hur-ry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39488735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a:t>
                      </a:r>
                      <a:r>
                        <a:rPr lang="en-GB" sz="2600" b="1" dirty="0">
                          <a:solidFill>
                            <a:srgbClr val="DD2909"/>
                          </a:solidFill>
                          <a:latin typeface="Gill Sans MT" panose="020B0502020104020203" pitchFamily="34" charset="77"/>
                        </a:rPr>
                        <a:t>/</a:t>
                      </a:r>
                      <a:r>
                        <a:rPr lang="en-GB" sz="2600" b="0" dirty="0">
                          <a:solidFill>
                            <a:srgbClr val="DD2909"/>
                          </a:solidFill>
                          <a:latin typeface="Gill Sans MT" panose="020B0502020104020203" pitchFamily="34" charset="77"/>
                        </a:rPr>
                        <a:t>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haste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worry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bustle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procrastinate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ied</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curry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frantic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AEDA8B85-3BAF-0C23-C57E-D598308956C5}"/>
              </a:ext>
            </a:extLst>
          </p:cNvPr>
          <p:cNvSpPr txBox="1"/>
          <p:nvPr/>
        </p:nvSpPr>
        <p:spPr>
          <a:xfrm>
            <a:off x="395611" y="4489879"/>
            <a:ext cx="7637658"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hurry somewhere, you go there as quickly as you can.</a:t>
            </a:r>
          </a:p>
        </p:txBody>
      </p:sp>
      <p:pic>
        <p:nvPicPr>
          <p:cNvPr id="2" name="Picture 1">
            <a:extLst>
              <a:ext uri="{FF2B5EF4-FFF2-40B4-BE49-F238E27FC236}">
                <a16:creationId xmlns:a16="http://schemas.microsoft.com/office/drawing/2014/main" id="{87D5CBBC-5867-5DF6-093A-703F4BD536FF}"/>
              </a:ext>
            </a:extLst>
          </p:cNvPr>
          <p:cNvPicPr>
            <a:picLocks noChangeAspect="1"/>
          </p:cNvPicPr>
          <p:nvPr/>
        </p:nvPicPr>
        <p:blipFill>
          <a:blip r:embed="rId4"/>
          <a:stretch>
            <a:fillRect/>
          </a:stretch>
        </p:blipFill>
        <p:spPr>
          <a:xfrm>
            <a:off x="8451283" y="2618192"/>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38129" y="1309202"/>
            <a:ext cx="154209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free</a:t>
            </a:r>
            <a:endParaRPr dirty="0">
              <a:latin typeface="Gill Sans MT" panose="020B0502020104020203" pitchFamily="34" charset="77"/>
            </a:endParaRPr>
          </a:p>
        </p:txBody>
      </p:sp>
      <p:sp>
        <p:nvSpPr>
          <p:cNvPr id="152" name="Definition:"/>
          <p:cNvSpPr txBox="1"/>
          <p:nvPr/>
        </p:nvSpPr>
        <p:spPr>
          <a:xfrm>
            <a:off x="2126162" y="3118307"/>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52305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fruit was </a:t>
            </a:r>
            <a:r>
              <a:rPr lang="en-GB" sz="4000" b="1" dirty="0">
                <a:latin typeface="Gill Sans MT" panose="020B0502020104020203" pitchFamily="34" charset="77"/>
              </a:rPr>
              <a:t>free</a:t>
            </a:r>
            <a:r>
              <a:rPr lang="en-GB" sz="4000" dirty="0">
                <a:latin typeface="Gill Sans MT" panose="020B0502020104020203" pitchFamily="34" charset="77"/>
              </a:rPr>
              <a:t> at playtime.</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free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405992875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complimentary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costly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handout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expensive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52F04B9D-C230-E003-9AE1-4826051E2FC1}"/>
              </a:ext>
            </a:extLst>
          </p:cNvPr>
          <p:cNvSpPr txBox="1"/>
          <p:nvPr/>
        </p:nvSpPr>
        <p:spPr>
          <a:xfrm flipH="1">
            <a:off x="463595" y="4367959"/>
            <a:ext cx="679136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something is free, you can have it or use it without paying for it.</a:t>
            </a:r>
          </a:p>
        </p:txBody>
      </p:sp>
      <p:pic>
        <p:nvPicPr>
          <p:cNvPr id="6" name="Picture 5" descr="A banana and fruit on a black background&#10;&#10;Description automatically generated">
            <a:extLst>
              <a:ext uri="{FF2B5EF4-FFF2-40B4-BE49-F238E27FC236}">
                <a16:creationId xmlns:a16="http://schemas.microsoft.com/office/drawing/2014/main" id="{5B990B22-FA95-5AFB-0F56-E6D11C0F33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5175" y="2563115"/>
            <a:ext cx="3930563" cy="3930563"/>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70194" y="1339979"/>
            <a:ext cx="1477970"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leap</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184821" y="6587127"/>
            <a:ext cx="12635157"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Angela </a:t>
            </a:r>
            <a:r>
              <a:rPr lang="en-GB" sz="4000" b="1" dirty="0">
                <a:latin typeface="Gill Sans MT" panose="020B0502020104020203" pitchFamily="34" charset="77"/>
              </a:rPr>
              <a:t>leapt</a:t>
            </a:r>
            <a:r>
              <a:rPr lang="en-GB" sz="4000" dirty="0">
                <a:latin typeface="Gill Sans MT" panose="020B0502020104020203" pitchFamily="34" charset="77"/>
              </a:rPr>
              <a:t> out of her seat when she saw a wasp.</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leap</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22750" y="1209476"/>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93439305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surge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gracefully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9618ACFD-BF52-BC4B-6CD6-80B77A69E253}"/>
              </a:ext>
            </a:extLst>
          </p:cNvPr>
          <p:cNvSpPr txBox="1"/>
          <p:nvPr/>
        </p:nvSpPr>
        <p:spPr>
          <a:xfrm>
            <a:off x="581891" y="4491143"/>
            <a:ext cx="7091897"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leap, you jump high in the air or jump a long distance.</a:t>
            </a:r>
          </a:p>
        </p:txBody>
      </p:sp>
      <p:pic>
        <p:nvPicPr>
          <p:cNvPr id="6" name="Picture 5" descr="A cartoon of a child jumping over a block&#10;&#10;Description automatically generated">
            <a:extLst>
              <a:ext uri="{FF2B5EF4-FFF2-40B4-BE49-F238E27FC236}">
                <a16:creationId xmlns:a16="http://schemas.microsoft.com/office/drawing/2014/main" id="{BECE95A7-C070-574B-8FC1-151FBEC6DD38}"/>
              </a:ext>
            </a:extLst>
          </p:cNvPr>
          <p:cNvPicPr>
            <a:picLocks noChangeAspect="1"/>
          </p:cNvPicPr>
          <p:nvPr/>
        </p:nvPicPr>
        <p:blipFill rotWithShape="1">
          <a:blip r:embed="rId4">
            <a:extLst>
              <a:ext uri="{28A0092B-C50C-407E-A947-70E740481C1C}">
                <a14:useLocalDpi xmlns:a14="http://schemas.microsoft.com/office/drawing/2010/main" val="0"/>
              </a:ext>
            </a:extLst>
          </a:blip>
          <a:srcRect b="20280"/>
          <a:stretch/>
        </p:blipFill>
        <p:spPr>
          <a:xfrm>
            <a:off x="7755077" y="2755628"/>
            <a:ext cx="4667832" cy="3721191"/>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95661" y="1309202"/>
            <a:ext cx="162704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light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 / verb / </a:t>
            </a:r>
            <a:r>
              <a:rPr lang="en-GB" dirty="0" err="1">
                <a:latin typeface="Gill Sans MT" panose="020B0502020104020203" pitchFamily="34" charset="77"/>
              </a:rPr>
              <a:t>adj</a:t>
            </a:r>
            <a:r>
              <a:rPr lang="en-GB" dirty="0">
                <a:latin typeface="Gill Sans MT" panose="020B0502020104020203" pitchFamily="34" charset="77"/>
              </a:rPr>
              <a:t>)</a:t>
            </a:r>
            <a:endParaRPr dirty="0">
              <a:latin typeface="Gill Sans MT" panose="020B0502020104020203" pitchFamily="34" charset="77"/>
            </a:endParaRPr>
          </a:p>
        </p:txBody>
      </p:sp>
      <p:sp>
        <p:nvSpPr>
          <p:cNvPr id="155" name="The was a tear in Freddie’s new school jumper."/>
          <p:cNvSpPr txBox="1"/>
          <p:nvPr/>
        </p:nvSpPr>
        <p:spPr>
          <a:xfrm>
            <a:off x="133322" y="6618182"/>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The classroom </a:t>
            </a:r>
            <a:r>
              <a:rPr lang="en-GB" sz="4000" b="1" dirty="0">
                <a:solidFill>
                  <a:schemeClr val="accent2"/>
                </a:solidFill>
                <a:latin typeface="Gill Sans MT" panose="020B0502020104020203" pitchFamily="34" charset="77"/>
              </a:rPr>
              <a:t>light</a:t>
            </a:r>
            <a:r>
              <a:rPr lang="en-GB" sz="4000" dirty="0">
                <a:solidFill>
                  <a:schemeClr val="accent2"/>
                </a:solidFill>
                <a:latin typeface="Gill Sans MT" panose="020B0502020104020203" pitchFamily="34" charset="77"/>
              </a:rPr>
              <a:t> lit up the room.</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light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317541968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bright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sunny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1CA1292-8ECD-B762-BDCE-B22BC2F149FD}"/>
              </a:ext>
            </a:extLst>
          </p:cNvPr>
          <p:cNvSpPr txBox="1"/>
          <p:nvPr/>
        </p:nvSpPr>
        <p:spPr>
          <a:xfrm>
            <a:off x="763293" y="3918885"/>
            <a:ext cx="6853269"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Light is the brightness that lets you see things. Light comes from sources such as the sun, moon, lamps, and fire.</a:t>
            </a:r>
          </a:p>
        </p:txBody>
      </p:sp>
      <p:pic>
        <p:nvPicPr>
          <p:cNvPr id="2" name="Picture 1">
            <a:extLst>
              <a:ext uri="{FF2B5EF4-FFF2-40B4-BE49-F238E27FC236}">
                <a16:creationId xmlns:a16="http://schemas.microsoft.com/office/drawing/2014/main" id="{155D72AB-6AFD-FEAD-1BE5-E6097A6F5D31}"/>
              </a:ext>
            </a:extLst>
          </p:cNvPr>
          <p:cNvPicPr>
            <a:picLocks noChangeAspect="1"/>
          </p:cNvPicPr>
          <p:nvPr/>
        </p:nvPicPr>
        <p:blipFill>
          <a:blip r:embed="rId4"/>
          <a:stretch>
            <a:fillRect/>
          </a:stretch>
        </p:blipFill>
        <p:spPr>
          <a:xfrm>
            <a:off x="8472945" y="2799887"/>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26981" y="1309202"/>
            <a:ext cx="236443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object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73290" y="4220470"/>
            <a:ext cx="7336290"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An object is anything that has a fixed shape or form, that you can touch or see, and that is not alive.</a:t>
            </a:r>
          </a:p>
        </p:txBody>
      </p:sp>
      <p:sp>
        <p:nvSpPr>
          <p:cNvPr id="155" name="The was a tear in Freddie’s new school jumper."/>
          <p:cNvSpPr txBox="1"/>
          <p:nvPr/>
        </p:nvSpPr>
        <p:spPr>
          <a:xfrm>
            <a:off x="5112" y="661790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She used a globe as an </a:t>
            </a:r>
            <a:r>
              <a:rPr lang="en-GB" sz="4000" b="1" dirty="0">
                <a:latin typeface="Gill Sans MT" panose="020B0502020104020203" pitchFamily="34" charset="77"/>
              </a:rPr>
              <a:t>object</a:t>
            </a:r>
            <a:r>
              <a:rPr lang="en-GB" sz="4000" dirty="0">
                <a:latin typeface="Gill Sans MT" panose="020B0502020104020203" pitchFamily="34" charset="77"/>
              </a:rPr>
              <a:t> to explain Earth’s rotation.</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(ob-ject)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9940235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item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heavy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mysterious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26A937EA-7FAE-5F68-C94C-19EA2FD10350}"/>
              </a:ext>
            </a:extLst>
          </p:cNvPr>
          <p:cNvPicPr>
            <a:picLocks noChangeAspect="1"/>
          </p:cNvPicPr>
          <p:nvPr/>
        </p:nvPicPr>
        <p:blipFill>
          <a:blip r:embed="rId4"/>
          <a:stretch>
            <a:fillRect/>
          </a:stretch>
        </p:blipFill>
        <p:spPr>
          <a:xfrm>
            <a:off x="8608049" y="2660655"/>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45869</TotalTime>
  <Words>1290</Words>
  <Application>Microsoft Macintosh PowerPoint</Application>
  <PresentationFormat>Custom</PresentationFormat>
  <Paragraphs>344</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2083</cp:revision>
  <dcterms:modified xsi:type="dcterms:W3CDTF">2024-07-03T09:05:49Z</dcterms:modified>
</cp:coreProperties>
</file>